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7" r:id="rId4"/>
    <p:sldId id="258" r:id="rId5"/>
    <p:sldId id="265" r:id="rId6"/>
    <p:sldId id="283" r:id="rId7"/>
    <p:sldId id="260" r:id="rId8"/>
    <p:sldId id="268" r:id="rId9"/>
    <p:sldId id="272" r:id="rId10"/>
    <p:sldId id="273" r:id="rId11"/>
    <p:sldId id="275" r:id="rId12"/>
    <p:sldId id="269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0" r:id="rId29"/>
    <p:sldId id="292" r:id="rId30"/>
    <p:sldId id="293" r:id="rId31"/>
    <p:sldId id="294" r:id="rId32"/>
    <p:sldId id="270" r:id="rId33"/>
    <p:sldId id="295" r:id="rId34"/>
    <p:sldId id="296" r:id="rId35"/>
    <p:sldId id="271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-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6892" autoAdjust="0"/>
  </p:normalViewPr>
  <p:slideViewPr>
    <p:cSldViewPr showGuides="1">
      <p:cViewPr varScale="1">
        <p:scale>
          <a:sx n="98" d="100"/>
          <a:sy n="98" d="100"/>
        </p:scale>
        <p:origin x="-1926" y="-90"/>
      </p:cViewPr>
      <p:guideLst>
        <p:guide orient="horz" pos="4110"/>
        <p:guide pos="5511"/>
      </p:guideLst>
    </p:cSldViewPr>
  </p:slideViewPr>
  <p:outlineViewPr>
    <p:cViewPr>
      <p:scale>
        <a:sx n="33" d="100"/>
        <a:sy n="33" d="100"/>
      </p:scale>
      <p:origin x="0" y="98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43CD5-0443-43DA-90EA-C13E1029D4B0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77541-4EC6-48C6-B84B-BC443E9A3E4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2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Модель</a:t>
            </a:r>
            <a:r>
              <a:rPr lang="ru-RU" baseline="0" dirty="0" smtClean="0"/>
              <a:t> тестирования – это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62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Можно</a:t>
            </a:r>
            <a:r>
              <a:rPr lang="ru-RU" baseline="0" dirty="0" smtClean="0"/>
              <a:t> указать интенсивность действий групп пользователей.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94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102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Посыл к</a:t>
            </a:r>
            <a:r>
              <a:rPr lang="ru-RU" baseline="0" dirty="0" smtClean="0"/>
              <a:t> архитектуре приложения.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29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Система</a:t>
            </a:r>
            <a:r>
              <a:rPr lang="ru-RU" baseline="0" dirty="0" smtClean="0"/>
              <a:t> должна находиться в состоянии покоя. </a:t>
            </a:r>
            <a:endParaRPr lang="ru-RU" dirty="0" smtClean="0"/>
          </a:p>
          <a:p>
            <a:r>
              <a:rPr lang="ru-RU" dirty="0" smtClean="0"/>
              <a:t>Тестовых</a:t>
            </a:r>
            <a:r>
              <a:rPr lang="ru-RU" baseline="0" dirty="0" smtClean="0"/>
              <a:t> испытаний может быть несколько.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7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Система</a:t>
            </a:r>
            <a:r>
              <a:rPr lang="ru-RU" baseline="0" dirty="0" smtClean="0"/>
              <a:t> – это клиентская и серверная части. </a:t>
            </a:r>
          </a:p>
          <a:p>
            <a:r>
              <a:rPr lang="ru-RU" baseline="0" dirty="0" smtClean="0"/>
              <a:t>Нагрузочное тестирование – область тестирования («под нагрузкой»).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75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Первый вопрос – зачем? Что хочу получить?</a:t>
            </a:r>
            <a:endParaRPr lang="ru-RU" dirty="0" smtClean="0"/>
          </a:p>
          <a:p>
            <a:r>
              <a:rPr lang="ru-RU" dirty="0" smtClean="0"/>
              <a:t>Нагрузочное</a:t>
            </a:r>
            <a:r>
              <a:rPr lang="ru-RU" baseline="0" dirty="0" smtClean="0"/>
              <a:t> тестирование – часть работ по обеспечению качества приложения или системы. </a:t>
            </a:r>
          </a:p>
          <a:p>
            <a:r>
              <a:rPr lang="ru-RU" baseline="0" dirty="0" smtClean="0"/>
              <a:t>Чтобы обеспечить качество веб-приложения нужно проверить как будет работать система в веб-среде. </a:t>
            </a:r>
          </a:p>
          <a:p>
            <a:r>
              <a:rPr lang="ru-RU" baseline="0" dirty="0" smtClean="0"/>
              <a:t>Аналогия с функциональным тестированием (нагрузочное тестирование-процесс)</a:t>
            </a:r>
          </a:p>
          <a:p>
            <a:r>
              <a:rPr lang="ru-RU" baseline="0" dirty="0" smtClean="0"/>
              <a:t>Нагрузочное тестирование развивается.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3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Нагрузочное тестирование – процесс. </a:t>
            </a:r>
          </a:p>
          <a:p>
            <a:r>
              <a:rPr lang="ru-RU" baseline="0" dirty="0" smtClean="0"/>
              <a:t>С одной стороны может быть несколько итераций нагрузочного тестирования. </a:t>
            </a:r>
          </a:p>
          <a:p>
            <a:r>
              <a:rPr lang="ru-RU" baseline="0" dirty="0" smtClean="0"/>
              <a:t>С другой стороны каждую сборку продукта можно тестировать </a:t>
            </a:r>
            <a:r>
              <a:rPr lang="ru-RU" baseline="0" dirty="0" err="1" smtClean="0"/>
              <a:t>нагрузочно</a:t>
            </a:r>
            <a:r>
              <a:rPr lang="ru-RU" baseline="0" dirty="0" smtClean="0"/>
              <a:t> и отслеживать регрессию.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23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</a:t>
            </a:r>
            <a:r>
              <a:rPr lang="ru-RU" baseline="0" dirty="0" smtClean="0"/>
              <a:t> проводить нагрузочное тестирование нужно разобраться из чего состоит тестируемая система. </a:t>
            </a:r>
            <a:endParaRPr lang="ru-RU" dirty="0" smtClean="0"/>
          </a:p>
          <a:p>
            <a:r>
              <a:rPr lang="ru-RU" dirty="0" smtClean="0"/>
              <a:t>Архитектура системы: из</a:t>
            </a:r>
            <a:r>
              <a:rPr lang="ru-RU" baseline="0" dirty="0" smtClean="0"/>
              <a:t> каких компонент состоит система, какие использует протоколы, технологии, конфигурации системы</a:t>
            </a:r>
            <a:endParaRPr lang="ru-RU" dirty="0" smtClean="0"/>
          </a:p>
          <a:p>
            <a:r>
              <a:rPr lang="ru-RU" dirty="0" smtClean="0"/>
              <a:t>Требования:</a:t>
            </a:r>
            <a:r>
              <a:rPr lang="ru-RU" baseline="0" dirty="0" smtClean="0"/>
              <a:t> требования от заказчика, неформализованные требования </a:t>
            </a:r>
          </a:p>
          <a:p>
            <a:r>
              <a:rPr lang="ru-RU" baseline="0" dirty="0" smtClean="0"/>
              <a:t>Посмотреть как на </a:t>
            </a:r>
            <a:r>
              <a:rPr lang="en-US" baseline="0" dirty="0" smtClean="0"/>
              <a:t>production </a:t>
            </a:r>
            <a:r>
              <a:rPr lang="ru-RU" baseline="0" dirty="0" smtClean="0"/>
              <a:t>системе.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59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Клиент</a:t>
            </a:r>
          </a:p>
          <a:p>
            <a:r>
              <a:rPr lang="ru-RU" dirty="0" smtClean="0"/>
              <a:t>Протоколы</a:t>
            </a:r>
          </a:p>
          <a:p>
            <a:r>
              <a:rPr lang="ru-RU" dirty="0" smtClean="0"/>
              <a:t>Серверная</a:t>
            </a:r>
            <a:r>
              <a:rPr lang="ru-RU" baseline="0" dirty="0" smtClean="0"/>
              <a:t> часть: 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компоненты системы, у каждого своя конфигурация</a:t>
            </a:r>
          </a:p>
          <a:p>
            <a:pPr marL="171450" indent="-171450">
              <a:buFontTx/>
              <a:buChar char="-"/>
            </a:pPr>
            <a:r>
              <a:rPr lang="ru-RU" dirty="0" smtClean="0"/>
              <a:t>приложение</a:t>
            </a:r>
            <a:r>
              <a:rPr lang="ru-RU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протоколы взаимодействия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05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44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</a:t>
            </a:r>
            <a:r>
              <a:rPr lang="ru-RU" baseline="0" dirty="0" smtClean="0"/>
              <a:t> показателям +20% запаса</a:t>
            </a:r>
          </a:p>
          <a:p>
            <a:r>
              <a:rPr lang="ru-RU" baseline="0" dirty="0" smtClean="0"/>
              <a:t>Рассказать про правило 1, 3, 10 секунд. Это правило применимо не ко </a:t>
            </a:r>
            <a:r>
              <a:rPr lang="ru-RU" baseline="0" smtClean="0"/>
              <a:t>всем системам.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151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Объект</a:t>
            </a:r>
            <a:r>
              <a:rPr lang="ru-RU" baseline="0" dirty="0" smtClean="0"/>
              <a:t> тестирования – вся система или разрабатываемое приложение или компонент приложения.</a:t>
            </a:r>
          </a:p>
          <a:p>
            <a:r>
              <a:rPr lang="ru-RU" baseline="0" dirty="0" smtClean="0"/>
              <a:t>Рассказать, если приложение разрабатывается на платформе другой компании и эта компания гарантирует производительность своей платформы. </a:t>
            </a:r>
          </a:p>
          <a:p>
            <a:r>
              <a:rPr lang="ru-RU" baseline="0" dirty="0" smtClean="0"/>
              <a:t>В зависимости от объекта и цели тестирования разрабатываем модель тестирования и определяем какие виды тестирования будем проводить.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7541-4EC6-48C6-B84B-BC443E9A3E4E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17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87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05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33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30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86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5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2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57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86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93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44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7ED51-A000-47DE-A7CC-DD3224FF0C29}" type="datetimeFigureOut">
              <a:rPr lang="ru-RU" smtClean="0"/>
              <a:pPr/>
              <a:t>03.10.2016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9006E-7383-4C33-861E-00DC8FB93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94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.i.a88@mail.ru" TargetMode="External"/><Relationship Id="rId2" Type="http://schemas.openxmlformats.org/officeDocument/2006/relationships/hyperlink" Target="mailto:Kozhukhov%20Ilya%20%3cKozhukhov@lanit.ru%3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ru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blazemet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www.vmware.com/ru/cloud-servi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6864" cy="2592288"/>
          </a:xfr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normAutofit fontScale="90000"/>
          </a:bodyPr>
          <a:lstStyle/>
          <a:p>
            <a:r>
              <a:rPr lang="ru-RU" b="1" dirty="0"/>
              <a:t>Нагрузочное тестирование как вид </a:t>
            </a:r>
            <a:r>
              <a:rPr lang="ru-RU" b="1" dirty="0" smtClean="0"/>
              <a:t>автоматизированного</a:t>
            </a:r>
            <a:r>
              <a:rPr lang="en-US" b="1" dirty="0" smtClean="0"/>
              <a:t> </a:t>
            </a:r>
            <a:r>
              <a:rPr lang="ru-RU" b="1" dirty="0" smtClean="0"/>
              <a:t>тестирования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b="1" dirty="0" smtClean="0"/>
              <a:t>(</a:t>
            </a:r>
            <a:r>
              <a:rPr lang="en-US" b="1" dirty="0"/>
              <a:t>WEB </a:t>
            </a:r>
            <a:r>
              <a:rPr lang="ru-RU" b="1" dirty="0"/>
              <a:t>приложения)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://habrastorage.org/storage2/ae3/408/14f/ae340814fd3ced916173e373f8b0f5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71" y="3789041"/>
            <a:ext cx="4873742" cy="273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 smtClean="0">
                <a:solidFill>
                  <a:schemeClr val="bg1">
                    <a:lumMod val="50000"/>
                  </a:schemeClr>
                </a:solidFill>
              </a:rPr>
              <a:t>Методика – Сбор информации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 smtClean="0"/>
              <a:t>Пример требований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ru-RU" dirty="0"/>
              <a:t>При нагрузке до </a:t>
            </a:r>
            <a:r>
              <a:rPr lang="ru-RU" dirty="0" smtClean="0"/>
              <a:t>100 запросов в </a:t>
            </a:r>
            <a:r>
              <a:rPr lang="ru-RU" dirty="0"/>
              <a:t>секунду типа </a:t>
            </a:r>
            <a:r>
              <a:rPr lang="ru-RU" dirty="0" smtClean="0"/>
              <a:t>«</a:t>
            </a:r>
            <a:r>
              <a:rPr lang="en-US" dirty="0" smtClean="0"/>
              <a:t>view</a:t>
            </a:r>
            <a:r>
              <a:rPr lang="ru-RU" dirty="0" smtClean="0"/>
              <a:t>»: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sz="3000" dirty="0" smtClean="0"/>
              <a:t>среднее время отклика должно составлять не более </a:t>
            </a:r>
            <a:r>
              <a:rPr lang="en-US" sz="3000" dirty="0" smtClean="0"/>
              <a:t>2</a:t>
            </a:r>
            <a:r>
              <a:rPr lang="ru-RU" sz="3000" dirty="0" smtClean="0"/>
              <a:t> секунд,</a:t>
            </a:r>
          </a:p>
          <a:p>
            <a:pPr>
              <a:lnSpc>
                <a:spcPct val="120000"/>
              </a:lnSpc>
            </a:pPr>
            <a:r>
              <a:rPr lang="ru-RU" sz="3000" dirty="0" smtClean="0"/>
              <a:t>90% запросов должно иметь указанное время отклика</a:t>
            </a:r>
          </a:p>
          <a:p>
            <a:pPr>
              <a:lnSpc>
                <a:spcPct val="120000"/>
              </a:lnSpc>
            </a:pPr>
            <a:r>
              <a:rPr lang="ru-RU" sz="3000" dirty="0" smtClean="0"/>
              <a:t>количество отказов не должно превышать  </a:t>
            </a:r>
            <a:r>
              <a:rPr lang="en-US" sz="3000" dirty="0" smtClean="0"/>
              <a:t>3</a:t>
            </a:r>
            <a:r>
              <a:rPr lang="ru-RU" sz="3000" dirty="0" smtClean="0"/>
              <a:t>%,</a:t>
            </a:r>
          </a:p>
          <a:p>
            <a:pPr>
              <a:lnSpc>
                <a:spcPct val="120000"/>
              </a:lnSpc>
            </a:pPr>
            <a:r>
              <a:rPr lang="ru-RU" sz="3000" dirty="0" smtClean="0"/>
              <a:t>сервер приложений в среднем должен потреблять не более 70% </a:t>
            </a:r>
            <a:r>
              <a:rPr lang="en-US" sz="3000" dirty="0" smtClean="0"/>
              <a:t>CPU </a:t>
            </a:r>
            <a:r>
              <a:rPr lang="ru-RU" sz="3000" dirty="0" smtClean="0"/>
              <a:t>и не более 8 </a:t>
            </a:r>
            <a:r>
              <a:rPr lang="en-US" sz="3000" dirty="0" smtClean="0"/>
              <a:t>Gb</a:t>
            </a:r>
            <a:r>
              <a:rPr lang="ru-RU" sz="3000" dirty="0" smtClean="0"/>
              <a:t> </a:t>
            </a:r>
            <a:r>
              <a:rPr lang="en-US" sz="3000" dirty="0" smtClean="0"/>
              <a:t>RAM</a:t>
            </a:r>
            <a:endParaRPr lang="ru-RU" sz="3000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9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00323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b="1" dirty="0" smtClean="0">
                <a:solidFill>
                  <a:schemeClr val="bg1">
                    <a:lumMod val="50000"/>
                  </a:schemeClr>
                </a:solidFill>
              </a:rPr>
              <a:t>Методика – Сбор информации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Неформализованные требования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Количество пользователей при стандартной работе и в пиках </a:t>
            </a:r>
          </a:p>
          <a:p>
            <a:r>
              <a:rPr lang="ru-RU" dirty="0" smtClean="0"/>
              <a:t>Количество запросов в секунду при стандартной работе и в пиках </a:t>
            </a:r>
          </a:p>
          <a:p>
            <a:r>
              <a:rPr lang="ru-RU" dirty="0" smtClean="0"/>
              <a:t>Приемлемое среднее время отклика</a:t>
            </a:r>
          </a:p>
          <a:p>
            <a:r>
              <a:rPr lang="ru-RU" dirty="0" smtClean="0"/>
              <a:t>Критичные бизнес-сценарии </a:t>
            </a:r>
          </a:p>
          <a:p>
            <a:r>
              <a:rPr lang="ru-RU" dirty="0" smtClean="0"/>
              <a:t>Тяжелые запросы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0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b="1" dirty="0">
                <a:solidFill>
                  <a:schemeClr val="bg1">
                    <a:lumMod val="50000"/>
                  </a:schemeClr>
                </a:solidFill>
              </a:rPr>
              <a:t>Методика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2. Подготовка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Стратегия тестирования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Тестовый стенд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Тестовые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Генераторы нагрузки</a:t>
            </a:r>
          </a:p>
          <a:p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http://s00.yaplakal.com/pics/pics_original/1/0/8/2986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2"/>
          <a:stretch/>
        </p:blipFill>
        <p:spPr bwMode="auto">
          <a:xfrm>
            <a:off x="5004048" y="3893435"/>
            <a:ext cx="3726575" cy="263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2400" b="1" dirty="0" smtClean="0">
                <a:solidFill>
                  <a:schemeClr val="bg1">
                    <a:lumMod val="50000"/>
                  </a:schemeClr>
                </a:solidFill>
              </a:rPr>
              <a:t>Методика – Подготовка </a:t>
            </a:r>
            <a:br>
              <a:rPr lang="ru-RU" sz="24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3600" b="1" dirty="0" smtClean="0"/>
              <a:t>1. </a:t>
            </a:r>
            <a:r>
              <a:rPr lang="ru-RU" sz="4000" b="1" dirty="0" smtClean="0"/>
              <a:t>Стратегия </a:t>
            </a:r>
            <a:r>
              <a:rPr lang="ru-RU" sz="4000" b="1" dirty="0"/>
              <a:t>тестирования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Объект и цель тестирования</a:t>
            </a:r>
          </a:p>
          <a:p>
            <a:r>
              <a:rPr lang="ru-RU" dirty="0" smtClean="0"/>
              <a:t>Модель тестирования</a:t>
            </a:r>
          </a:p>
          <a:p>
            <a:r>
              <a:rPr lang="ru-RU" dirty="0" smtClean="0"/>
              <a:t>Виды тестирования (профили нагрузки)</a:t>
            </a:r>
          </a:p>
          <a:p>
            <a:r>
              <a:rPr lang="ru-RU" dirty="0" smtClean="0"/>
              <a:t>Мониторы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4" name="Picture 2" descr="http://i.ytimg.com/vi/rbE-XWqlwQw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79049"/>
            <a:ext cx="3528392" cy="264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b="1" dirty="0">
                <a:solidFill>
                  <a:schemeClr val="bg1">
                    <a:lumMod val="50000"/>
                  </a:schemeClr>
                </a:solidFill>
              </a:rPr>
              <a:t>Методика </a:t>
            </a:r>
            <a:r>
              <a:rPr lang="ru-RU" sz="2700" b="1" dirty="0" smtClean="0">
                <a:solidFill>
                  <a:schemeClr val="bg1">
                    <a:lumMod val="50000"/>
                  </a:schemeClr>
                </a:solidFill>
              </a:rPr>
              <a:t>– Подготовка – Стратегия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Модель тестирования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logs (</a:t>
            </a:r>
            <a:r>
              <a:rPr lang="ru-RU" dirty="0" smtClean="0"/>
              <a:t>лог запросов с </a:t>
            </a:r>
            <a:r>
              <a:rPr lang="en-US" dirty="0" smtClean="0"/>
              <a:t>production)</a:t>
            </a:r>
          </a:p>
          <a:p>
            <a:r>
              <a:rPr lang="ru-RU" dirty="0" smtClean="0"/>
              <a:t>Критичные бизнес-сценарии</a:t>
            </a:r>
          </a:p>
          <a:p>
            <a:r>
              <a:rPr lang="ru-RU" dirty="0" smtClean="0"/>
              <a:t>Компонентный подход</a:t>
            </a:r>
          </a:p>
          <a:p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8" name="Picture 2" descr="http://images.webpark.ru/uploads54/110114/Models_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6"/>
          <a:stretch/>
        </p:blipFill>
        <p:spPr bwMode="auto">
          <a:xfrm>
            <a:off x="4648484" y="3968622"/>
            <a:ext cx="4099980" cy="2556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b="1" dirty="0">
                <a:solidFill>
                  <a:schemeClr val="bg1">
                    <a:lumMod val="50000"/>
                  </a:schemeClr>
                </a:solidFill>
              </a:rPr>
              <a:t>Методика – Подготовка – Стратегия</a:t>
            </a:r>
            <a:r>
              <a:rPr lang="ru-RU" sz="2400" b="1" dirty="0"/>
              <a:t/>
            </a:r>
            <a:br>
              <a:rPr lang="ru-RU" sz="2400" b="1" dirty="0"/>
            </a:br>
            <a:r>
              <a:rPr lang="ru-RU" b="1" dirty="0" smtClean="0"/>
              <a:t>Пример модели</a:t>
            </a:r>
            <a:endParaRPr lang="ru-RU" b="1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598542"/>
              </p:ext>
            </p:extLst>
          </p:nvPr>
        </p:nvGraphicFramePr>
        <p:xfrm>
          <a:off x="457200" y="1600200"/>
          <a:ext cx="7960282" cy="40792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3254058"/>
                <a:gridCol w="2803144"/>
                <a:gridCol w="1903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Группа</a:t>
                      </a:r>
                      <a:r>
                        <a:rPr lang="ru-RU" b="1" baseline="0" dirty="0" smtClean="0"/>
                        <a:t> пользователей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Операция</a:t>
                      </a:r>
                      <a:endParaRPr lang="ru-RU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% пользователей</a:t>
                      </a:r>
                      <a:endParaRPr lang="ru-RU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Пользователи</a:t>
                      </a:r>
                      <a:endParaRPr lang="ru-R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Главная</a:t>
                      </a:r>
                      <a:r>
                        <a:rPr lang="ru-RU" baseline="0" dirty="0" smtClean="0"/>
                        <a:t> страница</a:t>
                      </a:r>
                      <a:endParaRPr lang="ru-RU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65%</a:t>
                      </a:r>
                      <a:endParaRPr lang="ru-R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Просмотр новости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Авторизованные пользователи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Главная страница</a:t>
                      </a:r>
                      <a:endParaRPr lang="ru-RU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30%</a:t>
                      </a:r>
                      <a:endParaRPr lang="ru-RU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Авторизация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Просмотр</a:t>
                      </a:r>
                      <a:r>
                        <a:rPr lang="ru-RU" baseline="0" dirty="0" smtClean="0"/>
                        <a:t> новости 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Добавление комментария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Авторы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Главная</a:t>
                      </a:r>
                      <a:r>
                        <a:rPr lang="ru-RU" baseline="0" dirty="0" smtClean="0"/>
                        <a:t> страница </a:t>
                      </a:r>
                      <a:endParaRPr lang="ru-RU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5%</a:t>
                      </a:r>
                      <a:endParaRPr lang="ru-RU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Авторизация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Поиск</a:t>
                      </a:r>
                      <a:r>
                        <a:rPr lang="ru-RU" baseline="0" dirty="0" smtClean="0"/>
                        <a:t> новости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Добавление новости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5" name="Прямая соединительная линия 4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96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Виды тестирования</a:t>
            </a:r>
            <a:r>
              <a:rPr lang="en-US" b="1" dirty="0" smtClean="0"/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(</a:t>
            </a:r>
            <a:r>
              <a:rPr lang="ru-RU" b="1" dirty="0" smtClean="0"/>
              <a:t>профили нагрузки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Нагрузочное тестирование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Load</a:t>
            </a:r>
            <a:r>
              <a:rPr lang="ru-RU" dirty="0" smtClean="0"/>
              <a:t> </a:t>
            </a:r>
            <a:r>
              <a:rPr lang="en-US" dirty="0" smtClean="0"/>
              <a:t>Testing)</a:t>
            </a:r>
            <a:endParaRPr lang="ru-RU" dirty="0"/>
          </a:p>
          <a:p>
            <a:r>
              <a:rPr lang="ru-RU" dirty="0" smtClean="0"/>
              <a:t>Тестирование производительности </a:t>
            </a:r>
            <a:r>
              <a:rPr lang="ru-RU" dirty="0"/>
              <a:t>(</a:t>
            </a:r>
            <a:r>
              <a:rPr lang="en-US" dirty="0" smtClean="0"/>
              <a:t>Performance </a:t>
            </a:r>
            <a:r>
              <a:rPr lang="en-US" dirty="0"/>
              <a:t>Testing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Стресс</a:t>
            </a:r>
            <a:r>
              <a:rPr lang="en-US" dirty="0"/>
              <a:t> </a:t>
            </a:r>
            <a:r>
              <a:rPr lang="ru-RU" dirty="0" smtClean="0"/>
              <a:t>тестирование </a:t>
            </a:r>
            <a:r>
              <a:rPr lang="en-US" dirty="0" smtClean="0"/>
              <a:t>(Stress </a:t>
            </a:r>
            <a:r>
              <a:rPr lang="en-US" dirty="0"/>
              <a:t>Testing</a:t>
            </a:r>
            <a:r>
              <a:rPr lang="en-US" dirty="0" smtClean="0"/>
              <a:t>)</a:t>
            </a:r>
            <a:endParaRPr lang="ru-RU" dirty="0"/>
          </a:p>
          <a:p>
            <a:r>
              <a:rPr lang="ru-RU" dirty="0"/>
              <a:t>Объемное</a:t>
            </a:r>
            <a:r>
              <a:rPr lang="en-US" dirty="0"/>
              <a:t> </a:t>
            </a:r>
            <a:r>
              <a:rPr lang="ru-RU" dirty="0" smtClean="0"/>
              <a:t>тестирование </a:t>
            </a:r>
            <a:r>
              <a:rPr lang="en-US" dirty="0" smtClean="0"/>
              <a:t>(Volume </a:t>
            </a:r>
            <a:r>
              <a:rPr lang="en-US" dirty="0"/>
              <a:t>Testing</a:t>
            </a:r>
            <a:r>
              <a:rPr lang="en-US" dirty="0" smtClean="0"/>
              <a:t>) </a:t>
            </a:r>
            <a:endParaRPr lang="ru-RU" dirty="0"/>
          </a:p>
          <a:p>
            <a:r>
              <a:rPr lang="ru-RU" dirty="0" smtClean="0"/>
              <a:t>Тестирование надежности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Endurance </a:t>
            </a:r>
            <a:r>
              <a:rPr lang="en-US" dirty="0"/>
              <a:t>Testing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63470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Нагрузочное</a:t>
            </a:r>
            <a:r>
              <a:rPr lang="en-US" b="1" dirty="0"/>
              <a:t> </a:t>
            </a:r>
            <a:r>
              <a:rPr lang="ru-RU" b="1" dirty="0" smtClean="0"/>
              <a:t>тестирование</a:t>
            </a:r>
            <a:br>
              <a:rPr lang="ru-RU" b="1" dirty="0" smtClean="0"/>
            </a:br>
            <a:r>
              <a:rPr lang="en-US" b="1" dirty="0" smtClean="0"/>
              <a:t>(Load</a:t>
            </a:r>
            <a:r>
              <a:rPr lang="ru-RU" b="1" dirty="0" smtClean="0"/>
              <a:t> </a:t>
            </a:r>
            <a:r>
              <a:rPr lang="en-US" b="1" dirty="0"/>
              <a:t>Testing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Исследование поведения работы системы при постоянном увеличении нагрузки, например количества потоков или интенсивности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b="6566"/>
          <a:stretch>
            <a:fillRect/>
          </a:stretch>
        </p:blipFill>
        <p:spPr bwMode="auto">
          <a:xfrm>
            <a:off x="4527846" y="3893436"/>
            <a:ext cx="4220867" cy="263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0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 flipV="1">
            <a:off x="2339752" y="4005064"/>
            <a:ext cx="3240360" cy="201622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5072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Нагрузочное</a:t>
            </a:r>
            <a:r>
              <a:rPr lang="en-US" b="1" dirty="0" smtClean="0"/>
              <a:t> </a:t>
            </a:r>
            <a:r>
              <a:rPr lang="ru-RU" b="1" dirty="0" smtClean="0"/>
              <a:t>тестирование </a:t>
            </a:r>
            <a:br>
              <a:rPr lang="ru-RU" b="1" dirty="0" smtClean="0"/>
            </a:br>
            <a:r>
              <a:rPr lang="en-US" b="1" dirty="0" smtClean="0"/>
              <a:t>(</a:t>
            </a:r>
            <a:r>
              <a:rPr lang="en-US" b="1" dirty="0"/>
              <a:t>Load</a:t>
            </a:r>
            <a:r>
              <a:rPr lang="ru-RU" b="1" dirty="0"/>
              <a:t> </a:t>
            </a:r>
            <a:r>
              <a:rPr lang="en-US" b="1" dirty="0"/>
              <a:t>Testing)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036711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Определение нагрузки, когда начинаются отказы</a:t>
            </a:r>
          </a:p>
          <a:p>
            <a:r>
              <a:rPr lang="ru-RU" dirty="0" smtClean="0"/>
              <a:t>Определение узкого места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2339752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2339752" y="6021288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03648" y="350100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Thread, TPS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228184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4427984" y="4631990"/>
            <a:ext cx="114300" cy="1143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/>
          <p:cNvCxnSpPr>
            <a:stCxn id="15" idx="2"/>
          </p:cNvCxnSpPr>
          <p:nvPr/>
        </p:nvCxnSpPr>
        <p:spPr>
          <a:xfrm flipH="1">
            <a:off x="2339752" y="4689140"/>
            <a:ext cx="2088232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27684" y="4499828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US" dirty="0" smtClean="0">
                <a:solidFill>
                  <a:srgbClr val="C00000"/>
                </a:solidFill>
              </a:rPr>
              <a:t>ax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Тестирование производительности (</a:t>
            </a:r>
            <a:r>
              <a:rPr lang="en-US" b="1" dirty="0"/>
              <a:t>Performance Testing</a:t>
            </a:r>
            <a:r>
              <a:rPr lang="ru-RU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Определение параметров производительности системы при постоянной средней нагрузке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9606" y="3982446"/>
            <a:ext cx="4358858" cy="253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5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4000" b="1" dirty="0" smtClean="0"/>
              <a:t>Докладчик</a:t>
            </a:r>
            <a:endParaRPr lang="ru-RU" sz="4000" b="1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Объект 2"/>
          <p:cNvSpPr txBox="1">
            <a:spLocks/>
          </p:cNvSpPr>
          <p:nvPr/>
        </p:nvSpPr>
        <p:spPr>
          <a:xfrm>
            <a:off x="467544" y="2708920"/>
            <a:ext cx="3466728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dirty="0" smtClean="0"/>
              <a:t>Кожухов Илья</a:t>
            </a:r>
          </a:p>
          <a:p>
            <a:pPr marL="0" indent="0">
              <a:buFont typeface="Arial" pitchFamily="34" charset="0"/>
              <a:buNone/>
            </a:pPr>
            <a:r>
              <a:rPr lang="ru-RU" sz="240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endParaRPr lang="ru-RU" sz="2400" dirty="0" smtClean="0"/>
          </a:p>
          <a:p>
            <a:pPr marL="0" indent="0">
              <a:buFont typeface="Arial" pitchFamily="34" charset="0"/>
              <a:buNone/>
            </a:pPr>
            <a:endParaRPr lang="ru-RU" sz="1800" u="sng" dirty="0" smtClean="0">
              <a:hlinkClick r:id="rId2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u="sng" dirty="0" smtClean="0">
                <a:hlinkClick r:id="rId3"/>
              </a:rPr>
              <a:t>k.i.a88@mail.ru</a:t>
            </a:r>
            <a:endParaRPr lang="ru-RU" sz="1800" u="sng" dirty="0" smtClean="0"/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Skype: ra_007</a:t>
            </a:r>
            <a:endParaRPr lang="ru-RU" sz="1800" dirty="0" smtClean="0"/>
          </a:p>
          <a:p>
            <a:pPr marL="0" indent="0">
              <a:buFont typeface="Arial" pitchFamily="34" charset="0"/>
              <a:buNone/>
            </a:pPr>
            <a:endParaRPr lang="ru-RU" sz="1800" u="sng" dirty="0"/>
          </a:p>
          <a:p>
            <a:pPr marL="0" indent="0">
              <a:buFont typeface="Arial" pitchFamily="34" charset="0"/>
              <a:buNone/>
            </a:pPr>
            <a:endParaRPr lang="ru-RU" sz="1800" u="sng" dirty="0"/>
          </a:p>
        </p:txBody>
      </p:sp>
      <p:sp>
        <p:nvSpPr>
          <p:cNvPr id="8" name="AutoShape 8" descr="https://pp.vk.me/c620228/v620228502/8310/VJBcpZStVZ8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Picture 9" descr="F:\XPath локаторы в Selenium Webdriver\VJBcpZStVZ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6" t="4780" r="44396" b="3559"/>
          <a:stretch/>
        </p:blipFill>
        <p:spPr bwMode="auto">
          <a:xfrm>
            <a:off x="5360938" y="1628799"/>
            <a:ext cx="2886620" cy="48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188640"/>
            <a:ext cx="8004697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Тестирование производительности (</a:t>
            </a:r>
            <a:r>
              <a:rPr lang="en-US" b="1" dirty="0"/>
              <a:t>Performance Testing</a:t>
            </a:r>
            <a:r>
              <a:rPr lang="ru-RU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1296144"/>
          </a:xfrm>
        </p:spPr>
        <p:txBody>
          <a:bodyPr>
            <a:normAutofit/>
          </a:bodyPr>
          <a:lstStyle/>
          <a:p>
            <a:r>
              <a:rPr lang="ru-RU" dirty="0" smtClean="0"/>
              <a:t>Определение быстроты работы приложения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95778" y="5344328"/>
            <a:ext cx="2629024" cy="288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V="1">
            <a:off x="1114151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1114151" y="6021288"/>
            <a:ext cx="2953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047" y="350100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Thread, TPS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418407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5508104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5508104" y="6021288"/>
            <a:ext cx="2953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7984" y="3502749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AVG Response time 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7812360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sp>
        <p:nvSpPr>
          <p:cNvPr id="36" name="Полилиния 35"/>
          <p:cNvSpPr/>
          <p:nvPr/>
        </p:nvSpPr>
        <p:spPr>
          <a:xfrm>
            <a:off x="5505855" y="4571994"/>
            <a:ext cx="2655651" cy="292069"/>
          </a:xfrm>
          <a:custGeom>
            <a:avLst/>
            <a:gdLst>
              <a:gd name="connsiteX0" fmla="*/ 0 w 2655651"/>
              <a:gd name="connsiteY0" fmla="*/ 116738 h 292069"/>
              <a:gd name="connsiteX1" fmla="*/ 340468 w 2655651"/>
              <a:gd name="connsiteY1" fmla="*/ 9734 h 292069"/>
              <a:gd name="connsiteX2" fmla="*/ 875490 w 2655651"/>
              <a:gd name="connsiteY2" fmla="*/ 282108 h 292069"/>
              <a:gd name="connsiteX3" fmla="*/ 1507788 w 2655651"/>
              <a:gd name="connsiteY3" fmla="*/ 6 h 292069"/>
              <a:gd name="connsiteX4" fmla="*/ 2110902 w 2655651"/>
              <a:gd name="connsiteY4" fmla="*/ 291836 h 292069"/>
              <a:gd name="connsiteX5" fmla="*/ 2655651 w 2655651"/>
              <a:gd name="connsiteY5" fmla="*/ 38917 h 29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5651" h="292069">
                <a:moveTo>
                  <a:pt x="0" y="116738"/>
                </a:moveTo>
                <a:cubicBezTo>
                  <a:pt x="97276" y="49455"/>
                  <a:pt x="194553" y="-17828"/>
                  <a:pt x="340468" y="9734"/>
                </a:cubicBezTo>
                <a:cubicBezTo>
                  <a:pt x="486383" y="37296"/>
                  <a:pt x="680937" y="283729"/>
                  <a:pt x="875490" y="282108"/>
                </a:cubicBezTo>
                <a:cubicBezTo>
                  <a:pt x="1070043" y="280487"/>
                  <a:pt x="1301886" y="-1615"/>
                  <a:pt x="1507788" y="6"/>
                </a:cubicBezTo>
                <a:cubicBezTo>
                  <a:pt x="1713690" y="1627"/>
                  <a:pt x="1919592" y="285351"/>
                  <a:pt x="2110902" y="291836"/>
                </a:cubicBezTo>
                <a:cubicBezTo>
                  <a:pt x="2302212" y="298321"/>
                  <a:pt x="2478931" y="168619"/>
                  <a:pt x="2655651" y="38917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503548" y="5157192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AVG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Стресс</a:t>
            </a:r>
            <a:r>
              <a:rPr lang="en-US" b="1" dirty="0"/>
              <a:t> </a:t>
            </a:r>
            <a:r>
              <a:rPr lang="ru-RU" b="1" dirty="0"/>
              <a:t>тестирование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(</a:t>
            </a:r>
            <a:r>
              <a:rPr lang="en-US" b="1" dirty="0"/>
              <a:t>Stress Testing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Исследование поведения работы системы при запредельных нагрузках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Группа 6"/>
          <p:cNvGrpSpPr/>
          <p:nvPr/>
        </p:nvGrpSpPr>
        <p:grpSpPr>
          <a:xfrm>
            <a:off x="1259632" y="4059362"/>
            <a:ext cx="7489081" cy="2465263"/>
            <a:chOff x="285720" y="3714752"/>
            <a:chExt cx="8501122" cy="264320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 l="8716" r="7856" b="4585"/>
            <a:stretch>
              <a:fillRect/>
            </a:stretch>
          </p:blipFill>
          <p:spPr bwMode="auto">
            <a:xfrm>
              <a:off x="285720" y="3714752"/>
              <a:ext cx="4786346" cy="26432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/>
            <a:srcRect l="25155" r="28571"/>
            <a:stretch>
              <a:fillRect/>
            </a:stretch>
          </p:blipFill>
          <p:spPr bwMode="auto">
            <a:xfrm>
              <a:off x="5143504" y="3714752"/>
              <a:ext cx="3643338" cy="26432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206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/>
          <p:cNvCxnSpPr/>
          <p:nvPr/>
        </p:nvCxnSpPr>
        <p:spPr>
          <a:xfrm flipH="1" flipV="1">
            <a:off x="2339752" y="5373216"/>
            <a:ext cx="3744416" cy="31358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Стресс</a:t>
            </a:r>
            <a:r>
              <a:rPr lang="en-US" b="1" dirty="0"/>
              <a:t> </a:t>
            </a:r>
            <a:r>
              <a:rPr lang="ru-RU" b="1" dirty="0"/>
              <a:t>тестирование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(</a:t>
            </a:r>
            <a:r>
              <a:rPr lang="en-US" b="1" dirty="0"/>
              <a:t>Stress Testing)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Определение поведения системы при потере работоспособности </a:t>
            </a:r>
          </a:p>
          <a:p>
            <a:r>
              <a:rPr lang="ru-RU" dirty="0" smtClean="0"/>
              <a:t>Определение способности к восстановлению</a:t>
            </a:r>
          </a:p>
          <a:p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2339752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2339752" y="6021288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3648" y="350100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Thread, TPS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763688" y="5219908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AVG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2354094" y="3375495"/>
            <a:ext cx="2986391" cy="2651984"/>
          </a:xfrm>
          <a:custGeom>
            <a:avLst/>
            <a:gdLst>
              <a:gd name="connsiteX0" fmla="*/ 0 w 2986391"/>
              <a:gd name="connsiteY0" fmla="*/ 2645926 h 2651984"/>
              <a:gd name="connsiteX1" fmla="*/ 486383 w 2986391"/>
              <a:gd name="connsiteY1" fmla="*/ 1439696 h 2651984"/>
              <a:gd name="connsiteX2" fmla="*/ 894944 w 2986391"/>
              <a:gd name="connsiteY2" fmla="*/ 2636199 h 2651984"/>
              <a:gd name="connsiteX3" fmla="*/ 1410510 w 2986391"/>
              <a:gd name="connsiteY3" fmla="*/ 778216 h 2651984"/>
              <a:gd name="connsiteX4" fmla="*/ 1819072 w 2986391"/>
              <a:gd name="connsiteY4" fmla="*/ 2645926 h 2651984"/>
              <a:gd name="connsiteX5" fmla="*/ 2412459 w 2986391"/>
              <a:gd name="connsiteY5" fmla="*/ 3 h 2651984"/>
              <a:gd name="connsiteX6" fmla="*/ 2986391 w 2986391"/>
              <a:gd name="connsiteY6" fmla="*/ 2626471 h 2651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391" h="2651984">
                <a:moveTo>
                  <a:pt x="0" y="2645926"/>
                </a:moveTo>
                <a:cubicBezTo>
                  <a:pt x="168613" y="2043621"/>
                  <a:pt x="337226" y="1441317"/>
                  <a:pt x="486383" y="1439696"/>
                </a:cubicBezTo>
                <a:cubicBezTo>
                  <a:pt x="635540" y="1438075"/>
                  <a:pt x="740923" y="2746446"/>
                  <a:pt x="894944" y="2636199"/>
                </a:cubicBezTo>
                <a:cubicBezTo>
                  <a:pt x="1048965" y="2525952"/>
                  <a:pt x="1256489" y="776595"/>
                  <a:pt x="1410510" y="778216"/>
                </a:cubicBezTo>
                <a:cubicBezTo>
                  <a:pt x="1564531" y="779837"/>
                  <a:pt x="1652081" y="2775628"/>
                  <a:pt x="1819072" y="2645926"/>
                </a:cubicBezTo>
                <a:cubicBezTo>
                  <a:pt x="1986064" y="2516224"/>
                  <a:pt x="2217906" y="3245"/>
                  <a:pt x="2412459" y="3"/>
                </a:cubicBezTo>
                <a:cubicBezTo>
                  <a:pt x="2607012" y="-3239"/>
                  <a:pt x="2874523" y="2175756"/>
                  <a:pt x="2986391" y="2626471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/>
          <p:cNvSpPr/>
          <p:nvPr/>
        </p:nvSpPr>
        <p:spPr>
          <a:xfrm>
            <a:off x="4716016" y="3329433"/>
            <a:ext cx="114300" cy="1143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5728249" y="3443733"/>
            <a:ext cx="164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Точка падения системы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stCxn id="18" idx="1"/>
            <a:endCxn id="17" idx="6"/>
          </p:cNvCxnSpPr>
          <p:nvPr/>
        </p:nvCxnSpPr>
        <p:spPr>
          <a:xfrm flipH="1" flipV="1">
            <a:off x="4830316" y="3386583"/>
            <a:ext cx="897933" cy="3803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Объемное</a:t>
            </a:r>
            <a:r>
              <a:rPr lang="en-US" b="1" dirty="0"/>
              <a:t> </a:t>
            </a:r>
            <a:r>
              <a:rPr lang="ru-RU" b="1" dirty="0"/>
              <a:t>тестирование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(</a:t>
            </a:r>
            <a:r>
              <a:rPr lang="en-US" b="1" dirty="0"/>
              <a:t>Volume Testing)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Исследование поведения работы системы при больших объемах данных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t="19583" b="17753"/>
          <a:stretch>
            <a:fillRect/>
          </a:stretch>
        </p:blipFill>
        <p:spPr bwMode="auto">
          <a:xfrm>
            <a:off x="2170788" y="3893436"/>
            <a:ext cx="6577926" cy="2631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4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Объемное</a:t>
            </a:r>
            <a:r>
              <a:rPr lang="en-US" b="1" dirty="0"/>
              <a:t> </a:t>
            </a:r>
            <a:r>
              <a:rPr lang="ru-RU" b="1" dirty="0"/>
              <a:t>тестирование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>(</a:t>
            </a:r>
            <a:r>
              <a:rPr lang="en-US" b="1" dirty="0"/>
              <a:t>Volume Testing)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Определение параметров производительности</a:t>
            </a:r>
          </a:p>
          <a:p>
            <a:r>
              <a:rPr lang="ru-RU" dirty="0" smtClean="0"/>
              <a:t>Поиск проблем из-за объема данных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1042143" y="4437112"/>
            <a:ext cx="2593753" cy="158417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V="1">
            <a:off x="1042143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1042143" y="6021288"/>
            <a:ext cx="3062537" cy="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039" y="350100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Thread, TPS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3130375" y="4631990"/>
            <a:ext cx="114300" cy="1143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>
            <a:stCxn id="9" idx="2"/>
          </p:cNvCxnSpPr>
          <p:nvPr/>
        </p:nvCxnSpPr>
        <p:spPr>
          <a:xfrm flipH="1">
            <a:off x="1042143" y="4689140"/>
            <a:ext cx="2088232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0075" y="4499828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</a:t>
            </a:r>
            <a:r>
              <a:rPr lang="en-US" dirty="0" smtClean="0">
                <a:solidFill>
                  <a:srgbClr val="C00000"/>
                </a:solidFill>
              </a:rPr>
              <a:t>ax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5292080" y="5157192"/>
            <a:ext cx="273630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5292080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292080" y="6021288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55976" y="350100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Thread, TPS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7596336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680012" y="4972526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AVG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7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Тестирование надежности</a:t>
            </a:r>
            <a:r>
              <a:rPr lang="en-US" b="1" dirty="0"/>
              <a:t> (Endurance Testing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Исследование поведения работы системы при средней нагрузке длительный промежуток времени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7378" y="3861048"/>
            <a:ext cx="4251086" cy="265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5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/>
              <a:t>Тестирование надежности</a:t>
            </a:r>
            <a:r>
              <a:rPr lang="en-US" b="1" dirty="0"/>
              <a:t> (Endurance Testing)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Определение параметров производительности</a:t>
            </a:r>
          </a:p>
          <a:p>
            <a:r>
              <a:rPr lang="ru-RU" dirty="0" smtClean="0"/>
              <a:t>Поиск проблем потребления ресурсов из-за длительной работы системы 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095778" y="5344328"/>
            <a:ext cx="6716582" cy="288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1114151" y="3356992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1114151" y="6021288"/>
            <a:ext cx="7130257" cy="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8047" y="350100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Thread, TPS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7594871" y="60840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03548" y="5157192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AVG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9910" y="4577603"/>
            <a:ext cx="164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Сутки, неделя</a:t>
            </a:r>
            <a:endParaRPr lang="ru-RU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7452319" y="4956226"/>
            <a:ext cx="1" cy="1137070"/>
          </a:xfrm>
          <a:prstGeom prst="line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4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Методика – Подготовка – Стратегия</a:t>
            </a:r>
            <a:r>
              <a:rPr lang="ru-RU" sz="2400" b="1" dirty="0"/>
              <a:t/>
            </a:r>
            <a:br>
              <a:rPr lang="ru-RU" sz="2400" b="1" dirty="0"/>
            </a:br>
            <a:r>
              <a:rPr lang="ru-RU" sz="4000" b="1" dirty="0" smtClean="0"/>
              <a:t>Мониторы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 </a:t>
            </a:r>
          </a:p>
          <a:p>
            <a:r>
              <a:rPr lang="en-US" dirty="0" smtClean="0"/>
              <a:t>% CPU </a:t>
            </a:r>
          </a:p>
          <a:p>
            <a:r>
              <a:rPr lang="en-US" dirty="0" smtClean="0"/>
              <a:t>RAM </a:t>
            </a:r>
          </a:p>
          <a:p>
            <a:r>
              <a:rPr lang="en-US" dirty="0" smtClean="0"/>
              <a:t>Network</a:t>
            </a:r>
            <a:endParaRPr lang="ru-RU" dirty="0" smtClean="0"/>
          </a:p>
          <a:p>
            <a:r>
              <a:rPr lang="ru-RU" dirty="0" smtClean="0"/>
              <a:t>Дисковое пространство и операции ввода-вывода</a:t>
            </a:r>
            <a:endParaRPr lang="en-US" dirty="0" smtClean="0"/>
          </a:p>
          <a:p>
            <a:r>
              <a:rPr lang="ru-RU" dirty="0" smtClean="0"/>
              <a:t>Специфичные для приложения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b="1" dirty="0">
                <a:solidFill>
                  <a:schemeClr val="bg1">
                    <a:lumMod val="50000"/>
                  </a:schemeClr>
                </a:solidFill>
              </a:rPr>
              <a:t>Методика – </a:t>
            </a:r>
            <a:r>
              <a:rPr lang="ru-RU" sz="2700" b="1" dirty="0" smtClean="0">
                <a:solidFill>
                  <a:schemeClr val="bg1">
                    <a:lumMod val="50000"/>
                  </a:schemeClr>
                </a:solidFill>
              </a:rPr>
              <a:t>Подготовка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b="1" dirty="0" smtClean="0"/>
              <a:t>2. Тестовый стенд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Несколько стендов</a:t>
            </a:r>
          </a:p>
          <a:p>
            <a:r>
              <a:rPr lang="ru-RU" dirty="0" smtClean="0"/>
              <a:t>Конфигурация тестовых стендов</a:t>
            </a:r>
          </a:p>
          <a:p>
            <a:r>
              <a:rPr lang="ru-RU" dirty="0" smtClean="0"/>
              <a:t>Мониторы и </a:t>
            </a:r>
            <a:r>
              <a:rPr lang="ru-RU" dirty="0" err="1" smtClean="0"/>
              <a:t>логгирование</a:t>
            </a:r>
            <a:r>
              <a:rPr lang="ru-RU" dirty="0" smtClean="0"/>
              <a:t> </a:t>
            </a:r>
          </a:p>
          <a:p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24" name="Picture 4" descr="http://dontfear.ru/wp-content/uploads/2014/12/server-v-arendu-naskolko-eto-polez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48" y="3861048"/>
            <a:ext cx="3995363" cy="26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Методика – </a:t>
            </a:r>
            <a:r>
              <a:rPr lang="ru-RU" sz="2400" b="1" dirty="0" smtClean="0">
                <a:solidFill>
                  <a:schemeClr val="bg1">
                    <a:lumMod val="50000"/>
                  </a:schemeClr>
                </a:solidFill>
              </a:rPr>
              <a:t>Подготовка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 smtClean="0"/>
              <a:t>3. Тестовые данные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Конфигурация тестовой системы</a:t>
            </a:r>
          </a:p>
          <a:p>
            <a:r>
              <a:rPr lang="ru-RU" dirty="0" smtClean="0"/>
              <a:t>Сборка </a:t>
            </a:r>
            <a:r>
              <a:rPr lang="ru-RU" dirty="0"/>
              <a:t>«</a:t>
            </a:r>
            <a:r>
              <a:rPr lang="en-US" dirty="0"/>
              <a:t>QA-Passed</a:t>
            </a:r>
            <a:r>
              <a:rPr lang="ru-RU" dirty="0" smtClean="0"/>
              <a:t>»</a:t>
            </a:r>
          </a:p>
          <a:p>
            <a:r>
              <a:rPr lang="ru-RU" dirty="0" smtClean="0"/>
              <a:t>Тестовый дамп с </a:t>
            </a:r>
            <a:r>
              <a:rPr lang="en-US" dirty="0" smtClean="0"/>
              <a:t>production</a:t>
            </a:r>
            <a:endParaRPr lang="ru-RU" dirty="0" smtClean="0"/>
          </a:p>
          <a:p>
            <a:r>
              <a:rPr lang="ru-RU" dirty="0" smtClean="0"/>
              <a:t>Автоматический генератор</a:t>
            </a:r>
          </a:p>
          <a:p>
            <a:endParaRPr lang="ru-RU" dirty="0"/>
          </a:p>
          <a:p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66" name="Picture 2" descr="http://www.3dnews.ru/assets/external/illustrations/2011/08/27/616097/Verbatim_Store_n_Go_Traveller_Pic_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1929" r="1706" b="1933"/>
          <a:stretch/>
        </p:blipFill>
        <p:spPr bwMode="auto">
          <a:xfrm>
            <a:off x="4860032" y="4044810"/>
            <a:ext cx="3888681" cy="247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4000" b="1" dirty="0" smtClean="0"/>
              <a:t>План лекций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Нагрузочное </a:t>
            </a:r>
            <a:r>
              <a:rPr lang="ru-RU" dirty="0"/>
              <a:t>тестирование как вид автоматизированного тестирования (</a:t>
            </a:r>
            <a:r>
              <a:rPr lang="en-US" dirty="0" smtClean="0"/>
              <a:t>WEB </a:t>
            </a:r>
            <a:r>
              <a:rPr lang="ru-RU" dirty="0" smtClean="0"/>
              <a:t>приложения)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Составление сценариев в </a:t>
            </a:r>
            <a:r>
              <a:rPr lang="en-US" dirty="0" err="1" smtClean="0"/>
              <a:t>JMeter</a:t>
            </a:r>
            <a:r>
              <a:rPr lang="ru-RU" dirty="0" smtClean="0"/>
              <a:t> 	      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Анализ результатов тестирования 	   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Консультационное занятие</a:t>
            </a:r>
            <a:endParaRPr lang="ru-RU" b="1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1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Методика – Подготовка</a:t>
            </a:r>
            <a:br>
              <a:rPr lang="ru-RU" sz="24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4000" b="1" dirty="0"/>
              <a:t>4. Генераторы нагрузки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Стенды и их конфигурация</a:t>
            </a:r>
          </a:p>
          <a:p>
            <a:r>
              <a:rPr lang="ru-RU" dirty="0" smtClean="0"/>
              <a:t>Скрипты</a:t>
            </a:r>
          </a:p>
          <a:p>
            <a:r>
              <a:rPr lang="ru-RU" dirty="0" smtClean="0"/>
              <a:t>Мониторы и </a:t>
            </a:r>
            <a:r>
              <a:rPr lang="ru-RU" dirty="0" err="1" smtClean="0"/>
              <a:t>логгирование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292" name="Picture 4" descr="http://www.ofienergy.ru/files/catalog/items/big/1000/image_big-1064-13287741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10281"/>
            <a:ext cx="3240360" cy="25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1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Методика – Подготовка</a:t>
            </a: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4000" b="1" dirty="0" smtClean="0"/>
              <a:t>Площадки для стендов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Мощности компании </a:t>
            </a:r>
          </a:p>
          <a:p>
            <a:r>
              <a:rPr lang="ru-RU" dirty="0" smtClean="0"/>
              <a:t>Облачные сервисы</a:t>
            </a:r>
          </a:p>
          <a:p>
            <a:pPr lvl="1"/>
            <a:r>
              <a:rPr lang="en-US" dirty="0">
                <a:hlinkClick r:id="rId2"/>
              </a:rPr>
              <a:t>https://blazemeter.com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</a:t>
            </a:r>
          </a:p>
          <a:p>
            <a:pPr lvl="1"/>
            <a:r>
              <a:rPr lang="en-US" dirty="0">
                <a:hlinkClick r:id="rId3"/>
              </a:rPr>
              <a:t>http://aws.amazon.com/ru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lvl="1"/>
            <a:r>
              <a:rPr lang="en-US" dirty="0">
                <a:hlinkClick r:id="rId4"/>
              </a:rPr>
              <a:t>http://www.vmware.com/ru/cloud-services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 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" t="8301" r="68627" b="81645"/>
          <a:stretch/>
        </p:blipFill>
        <p:spPr bwMode="auto">
          <a:xfrm>
            <a:off x="5004048" y="5313978"/>
            <a:ext cx="3386295" cy="739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8614" r="68552" b="73735"/>
          <a:stretch/>
        </p:blipFill>
        <p:spPr bwMode="auto">
          <a:xfrm>
            <a:off x="1691680" y="4783819"/>
            <a:ext cx="2665378" cy="1060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12548" r="83398" b="81795"/>
          <a:stretch/>
        </p:blipFill>
        <p:spPr bwMode="auto">
          <a:xfrm>
            <a:off x="5652120" y="2420888"/>
            <a:ext cx="2666742" cy="704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0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Методика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 smtClean="0"/>
              <a:t>3. Тестирование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Проверка того, что тестовые стенд и данные находятся в валидном состоянии</a:t>
            </a:r>
          </a:p>
          <a:p>
            <a:r>
              <a:rPr lang="ru-RU" dirty="0" smtClean="0"/>
              <a:t>Проведение тестового испытания</a:t>
            </a:r>
          </a:p>
          <a:p>
            <a:pPr lvl="1"/>
            <a:r>
              <a:rPr lang="ru-RU" dirty="0" err="1" smtClean="0"/>
              <a:t>прогревочный</a:t>
            </a:r>
            <a:r>
              <a:rPr lang="ru-RU" dirty="0" smtClean="0"/>
              <a:t> тест</a:t>
            </a:r>
          </a:p>
          <a:p>
            <a:pPr lvl="1"/>
            <a:r>
              <a:rPr lang="ru-RU" dirty="0" smtClean="0"/>
              <a:t>от простого к сложному</a:t>
            </a:r>
          </a:p>
          <a:p>
            <a:pPr lvl="1"/>
            <a:r>
              <a:rPr lang="ru-RU" dirty="0" err="1" smtClean="0"/>
              <a:t>логгирование</a:t>
            </a:r>
            <a:r>
              <a:rPr lang="ru-RU" dirty="0" smtClean="0"/>
              <a:t> показателей и фиксация дефектов</a:t>
            </a:r>
          </a:p>
          <a:p>
            <a:r>
              <a:rPr lang="ru-RU" dirty="0" smtClean="0"/>
              <a:t>Возвращение тестового стенда и данных в валидное состояние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Тестирование распределенных приложений</a:t>
            </a:r>
            <a:endParaRPr lang="ru-RU" b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84" b="50000"/>
          <a:stretch/>
        </p:blipFill>
        <p:spPr bwMode="auto">
          <a:xfrm>
            <a:off x="467544" y="1946649"/>
            <a:ext cx="1273707" cy="1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2853" r="40282" b="52695"/>
          <a:stretch/>
        </p:blipFill>
        <p:spPr bwMode="auto">
          <a:xfrm>
            <a:off x="3059832" y="2260974"/>
            <a:ext cx="729574" cy="1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2853" r="40282" b="52695"/>
          <a:stretch/>
        </p:blipFill>
        <p:spPr bwMode="auto">
          <a:xfrm>
            <a:off x="4651354" y="2260974"/>
            <a:ext cx="729574" cy="1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2853" r="40282" b="52695"/>
          <a:stretch/>
        </p:blipFill>
        <p:spPr bwMode="auto">
          <a:xfrm>
            <a:off x="6074674" y="2260974"/>
            <a:ext cx="729574" cy="1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13" t="15086" r="4496" b="55864"/>
          <a:stretch/>
        </p:blipFill>
        <p:spPr bwMode="auto">
          <a:xfrm>
            <a:off x="7596335" y="2341052"/>
            <a:ext cx="836579" cy="8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/>
          <p:cNvCxnSpPr/>
          <p:nvPr/>
        </p:nvCxnSpPr>
        <p:spPr>
          <a:xfrm>
            <a:off x="1741251" y="2369052"/>
            <a:ext cx="13185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789406" y="2355052"/>
            <a:ext cx="9266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415383" y="2341052"/>
            <a:ext cx="740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6804248" y="2369052"/>
            <a:ext cx="9449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6804249" y="3065413"/>
            <a:ext cx="8640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>
            <a:off x="5364088" y="3065413"/>
            <a:ext cx="659290" cy="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3789406" y="3088833"/>
            <a:ext cx="8053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1741252" y="3088835"/>
            <a:ext cx="1246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76125" y="2021143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ru-RU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3903646" y="198887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soap</a:t>
            </a:r>
            <a:endParaRPr lang="ru-RU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6921947" y="201298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jdbc</a:t>
            </a:r>
            <a:endParaRPr lang="ru-RU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5415383" y="198572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soap</a:t>
            </a:r>
            <a:endParaRPr lang="ru-RU" dirty="0" smtClean="0"/>
          </a:p>
        </p:txBody>
      </p:sp>
      <p:pic>
        <p:nvPicPr>
          <p:cNvPr id="14340" name="Picture 4" descr="http://cs425230.vk.me/v425230740/765c/mK_lqysay2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78" y="3835451"/>
            <a:ext cx="2689174" cy="268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Тестирование распределенных приложений</a:t>
            </a:r>
            <a:endParaRPr lang="ru-RU" b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67544" y="3789040"/>
            <a:ext cx="3892412" cy="707886"/>
          </a:xfrm>
          <a:prstGeom prst="rect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ID </a:t>
            </a:r>
            <a:r>
              <a:rPr lang="ru-RU" sz="2000" dirty="0" smtClean="0"/>
              <a:t>запроса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/>
              <a:t>Замер времени в каждой точке</a:t>
            </a:r>
            <a:endParaRPr lang="ru-RU" sz="2000" dirty="0"/>
          </a:p>
        </p:txBody>
      </p:sp>
      <p:pic>
        <p:nvPicPr>
          <p:cNvPr id="47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84" b="50000"/>
          <a:stretch/>
        </p:blipFill>
        <p:spPr bwMode="auto">
          <a:xfrm>
            <a:off x="467544" y="1946649"/>
            <a:ext cx="1273707" cy="14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2853" r="40282" b="52695"/>
          <a:stretch/>
        </p:blipFill>
        <p:spPr bwMode="auto">
          <a:xfrm>
            <a:off x="3059832" y="2260974"/>
            <a:ext cx="729574" cy="1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2853" r="40282" b="52695"/>
          <a:stretch/>
        </p:blipFill>
        <p:spPr bwMode="auto">
          <a:xfrm>
            <a:off x="4651354" y="2260974"/>
            <a:ext cx="729574" cy="1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12853" r="40282" b="52695"/>
          <a:stretch/>
        </p:blipFill>
        <p:spPr bwMode="auto">
          <a:xfrm>
            <a:off x="6074674" y="2260974"/>
            <a:ext cx="729574" cy="1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D:\школа\img\die_sit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13" t="15086" r="4496" b="55864"/>
          <a:stretch/>
        </p:blipFill>
        <p:spPr bwMode="auto">
          <a:xfrm>
            <a:off x="7596335" y="2341052"/>
            <a:ext cx="836579" cy="8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Прямая со стрелкой 52"/>
          <p:cNvCxnSpPr/>
          <p:nvPr/>
        </p:nvCxnSpPr>
        <p:spPr>
          <a:xfrm>
            <a:off x="1741251" y="2369052"/>
            <a:ext cx="13185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3789406" y="2355052"/>
            <a:ext cx="9266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>
            <a:off x="5415383" y="2341052"/>
            <a:ext cx="7407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804248" y="2369052"/>
            <a:ext cx="9449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H="1">
            <a:off x="6804249" y="3065413"/>
            <a:ext cx="8640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H="1">
            <a:off x="5364088" y="3065413"/>
            <a:ext cx="659290" cy="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flipH="1">
            <a:off x="3789406" y="3088833"/>
            <a:ext cx="8053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 стрелкой 89"/>
          <p:cNvCxnSpPr/>
          <p:nvPr/>
        </p:nvCxnSpPr>
        <p:spPr>
          <a:xfrm flipH="1">
            <a:off x="1741252" y="3088835"/>
            <a:ext cx="1246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076125" y="2021143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ru-RU" dirty="0" smtClean="0"/>
          </a:p>
        </p:txBody>
      </p:sp>
      <p:sp>
        <p:nvSpPr>
          <p:cNvPr id="92" name="TextBox 91"/>
          <p:cNvSpPr txBox="1"/>
          <p:nvPr/>
        </p:nvSpPr>
        <p:spPr>
          <a:xfrm>
            <a:off x="3903646" y="198887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soap</a:t>
            </a:r>
            <a:endParaRPr lang="ru-RU" dirty="0" smtClean="0"/>
          </a:p>
        </p:txBody>
      </p:sp>
      <p:sp>
        <p:nvSpPr>
          <p:cNvPr id="93" name="TextBox 92"/>
          <p:cNvSpPr txBox="1"/>
          <p:nvPr/>
        </p:nvSpPr>
        <p:spPr>
          <a:xfrm>
            <a:off x="6921947" y="201298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jdbc</a:t>
            </a:r>
            <a:endParaRPr lang="ru-RU" dirty="0" smtClean="0"/>
          </a:p>
        </p:txBody>
      </p:sp>
      <p:sp>
        <p:nvSpPr>
          <p:cNvPr id="94" name="TextBox 93"/>
          <p:cNvSpPr txBox="1"/>
          <p:nvPr/>
        </p:nvSpPr>
        <p:spPr>
          <a:xfrm>
            <a:off x="5415383" y="198572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soap</a:t>
            </a:r>
            <a:endParaRPr lang="ru-RU" dirty="0" smtClean="0"/>
          </a:p>
        </p:txBody>
      </p:sp>
      <p:sp>
        <p:nvSpPr>
          <p:cNvPr id="95" name="Блок-схема: узел 94"/>
          <p:cNvSpPr/>
          <p:nvPr/>
        </p:nvSpPr>
        <p:spPr>
          <a:xfrm>
            <a:off x="1619672" y="2306689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Блок-схема: узел 95"/>
          <p:cNvSpPr/>
          <p:nvPr/>
        </p:nvSpPr>
        <p:spPr>
          <a:xfrm>
            <a:off x="1649388" y="3056485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Блок-схема: узел 96"/>
          <p:cNvSpPr/>
          <p:nvPr/>
        </p:nvSpPr>
        <p:spPr>
          <a:xfrm>
            <a:off x="3665612" y="2306689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Блок-схема: узел 97"/>
          <p:cNvSpPr/>
          <p:nvPr/>
        </p:nvSpPr>
        <p:spPr>
          <a:xfrm>
            <a:off x="3707904" y="3056485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Блок-схема: узел 98"/>
          <p:cNvSpPr/>
          <p:nvPr/>
        </p:nvSpPr>
        <p:spPr>
          <a:xfrm>
            <a:off x="5321796" y="2306689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Блок-схема: узел 99"/>
          <p:cNvSpPr/>
          <p:nvPr/>
        </p:nvSpPr>
        <p:spPr>
          <a:xfrm>
            <a:off x="5306938" y="3031683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Блок-схема: узел 100"/>
          <p:cNvSpPr/>
          <p:nvPr/>
        </p:nvSpPr>
        <p:spPr>
          <a:xfrm>
            <a:off x="6747098" y="2311902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Блок-схема: узел 101"/>
          <p:cNvSpPr/>
          <p:nvPr/>
        </p:nvSpPr>
        <p:spPr>
          <a:xfrm>
            <a:off x="6689949" y="3009429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3" name="Прямая со стрелкой 102"/>
          <p:cNvCxnSpPr>
            <a:stCxn id="88" idx="0"/>
            <a:endCxn id="98" idx="4"/>
          </p:cNvCxnSpPr>
          <p:nvPr/>
        </p:nvCxnSpPr>
        <p:spPr>
          <a:xfrm flipV="1">
            <a:off x="2413750" y="3170785"/>
            <a:ext cx="1351304" cy="61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Блок-схема: узел 103"/>
          <p:cNvSpPr/>
          <p:nvPr/>
        </p:nvSpPr>
        <p:spPr>
          <a:xfrm>
            <a:off x="2987824" y="3068960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Блок-схема: узел 104"/>
          <p:cNvSpPr/>
          <p:nvPr/>
        </p:nvSpPr>
        <p:spPr>
          <a:xfrm>
            <a:off x="3059832" y="2325171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Блок-схема: узел 105"/>
          <p:cNvSpPr/>
          <p:nvPr/>
        </p:nvSpPr>
        <p:spPr>
          <a:xfrm>
            <a:off x="4716016" y="2297902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Блок-схема: узел 106"/>
          <p:cNvSpPr/>
          <p:nvPr/>
        </p:nvSpPr>
        <p:spPr>
          <a:xfrm>
            <a:off x="4585432" y="3054026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Блок-схема: узел 107"/>
          <p:cNvSpPr/>
          <p:nvPr/>
        </p:nvSpPr>
        <p:spPr>
          <a:xfrm>
            <a:off x="6156176" y="2305171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Блок-схема: узел 108"/>
          <p:cNvSpPr/>
          <p:nvPr/>
        </p:nvSpPr>
        <p:spPr>
          <a:xfrm>
            <a:off x="6037208" y="3031685"/>
            <a:ext cx="114300" cy="114300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2" name="Picture 8" descr="http://raznie.ru/wp-content/uploads/2013/10/Lampochk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78" y="3490570"/>
            <a:ext cx="2681258" cy="30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://hq-wallpapers.ru/wallpapers/10/hq-wallpapers_ru_nature_45271_192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76672"/>
            <a:ext cx="9180512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49788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Нагрузочное тестирование – это: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исследование поведения системы при заданных условиях</a:t>
            </a:r>
          </a:p>
          <a:p>
            <a:r>
              <a:rPr lang="ru-RU" dirty="0" smtClean="0"/>
              <a:t>вид автоматизированного тестирования</a:t>
            </a:r>
          </a:p>
          <a:p>
            <a:r>
              <a:rPr lang="ru-RU" dirty="0" smtClean="0"/>
              <a:t>эмуляция нагрузки и анализ результатов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95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Актуальность нагрузочного тестирования</a:t>
            </a:r>
            <a:endParaRPr lang="ru-RU" b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http://www.cablook.com/wp-content/uploads/2014/11/508773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46" y="1655920"/>
            <a:ext cx="7330314" cy="486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4000" b="1" dirty="0" smtClean="0"/>
              <a:t>Немного терминов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– </a:t>
            </a:r>
            <a:r>
              <a:rPr lang="ru-RU" dirty="0" smtClean="0"/>
              <a:t>поток, один пользователь</a:t>
            </a:r>
          </a:p>
          <a:p>
            <a:r>
              <a:rPr lang="en-US" dirty="0" smtClean="0"/>
              <a:t>Response time – </a:t>
            </a:r>
            <a:r>
              <a:rPr lang="ru-RU" dirty="0" smtClean="0"/>
              <a:t>время отклика</a:t>
            </a:r>
          </a:p>
          <a:p>
            <a:r>
              <a:rPr lang="en-US" dirty="0" smtClean="0"/>
              <a:t>TPS – transaction per second – </a:t>
            </a:r>
            <a:r>
              <a:rPr lang="ru-RU" dirty="0" smtClean="0"/>
              <a:t>количество транзакций в секунду</a:t>
            </a:r>
            <a:endParaRPr lang="en-US" dirty="0" smtClean="0"/>
          </a:p>
          <a:p>
            <a:r>
              <a:rPr lang="en-US" dirty="0" smtClean="0"/>
              <a:t>AVG – average</a:t>
            </a:r>
            <a:r>
              <a:rPr lang="ru-RU" dirty="0" smtClean="0"/>
              <a:t>, среднее значение</a:t>
            </a:r>
          </a:p>
          <a:p>
            <a:r>
              <a:rPr lang="en-US" dirty="0" smtClean="0"/>
              <a:t>CPU – </a:t>
            </a:r>
            <a:r>
              <a:rPr lang="ru-RU" dirty="0" smtClean="0"/>
              <a:t>% загрузки процессора</a:t>
            </a:r>
          </a:p>
          <a:p>
            <a:r>
              <a:rPr lang="en-US" dirty="0" smtClean="0"/>
              <a:t>RAM – </a:t>
            </a:r>
            <a:r>
              <a:rPr lang="ru-RU" dirty="0" smtClean="0"/>
              <a:t>количество используемой оперативной памяти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7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 smtClean="0"/>
              <a:t>Методика нагрузочного тестирования</a:t>
            </a:r>
            <a:endParaRPr lang="ru-RU" b="1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Скругленный прямоугольник 5"/>
          <p:cNvSpPr/>
          <p:nvPr/>
        </p:nvSpPr>
        <p:spPr>
          <a:xfrm>
            <a:off x="491921" y="1878403"/>
            <a:ext cx="3132348" cy="11546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AutoNum type="arabicPeriod"/>
            </a:pPr>
            <a:r>
              <a:rPr lang="ru-RU" sz="3200" dirty="0" smtClean="0"/>
              <a:t>Сбор информации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283968" y="1878402"/>
            <a:ext cx="3132348" cy="11546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2. Подготовка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283968" y="5157192"/>
            <a:ext cx="3149321" cy="11546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4. Анализ результатов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282535" y="3501007"/>
            <a:ext cx="3132348" cy="11546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3. Тестирование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83434" y="3501008"/>
            <a:ext cx="3149321" cy="11546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Исправление дефектов</a:t>
            </a:r>
          </a:p>
        </p:txBody>
      </p:sp>
      <p:cxnSp>
        <p:nvCxnSpPr>
          <p:cNvPr id="13" name="Прямая со стрелкой 12"/>
          <p:cNvCxnSpPr>
            <a:stCxn id="6" idx="3"/>
            <a:endCxn id="7" idx="1"/>
          </p:cNvCxnSpPr>
          <p:nvPr/>
        </p:nvCxnSpPr>
        <p:spPr>
          <a:xfrm flipV="1">
            <a:off x="3624269" y="2455716"/>
            <a:ext cx="659699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2"/>
            <a:endCxn id="9" idx="0"/>
          </p:cNvCxnSpPr>
          <p:nvPr/>
        </p:nvCxnSpPr>
        <p:spPr>
          <a:xfrm flipH="1">
            <a:off x="5848709" y="3033029"/>
            <a:ext cx="1433" cy="467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2"/>
            <a:endCxn id="8" idx="0"/>
          </p:cNvCxnSpPr>
          <p:nvPr/>
        </p:nvCxnSpPr>
        <p:spPr>
          <a:xfrm>
            <a:off x="5848709" y="4655634"/>
            <a:ext cx="9920" cy="5015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>
            <a:stCxn id="8" idx="1"/>
            <a:endCxn id="11" idx="2"/>
          </p:cNvCxnSpPr>
          <p:nvPr/>
        </p:nvCxnSpPr>
        <p:spPr>
          <a:xfrm rot="10800000">
            <a:off x="2058096" y="4655636"/>
            <a:ext cx="2225873" cy="107887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1" idx="0"/>
            <a:endCxn id="6" idx="2"/>
          </p:cNvCxnSpPr>
          <p:nvPr/>
        </p:nvCxnSpPr>
        <p:spPr>
          <a:xfrm flipV="1">
            <a:off x="2058095" y="3033030"/>
            <a:ext cx="0" cy="467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1" idx="3"/>
            <a:endCxn id="9" idx="1"/>
          </p:cNvCxnSpPr>
          <p:nvPr/>
        </p:nvCxnSpPr>
        <p:spPr>
          <a:xfrm flipV="1">
            <a:off x="3632755" y="4078321"/>
            <a:ext cx="649780" cy="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V="1">
            <a:off x="3624269" y="2924944"/>
            <a:ext cx="731707" cy="648073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6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b="1" dirty="0" smtClean="0">
                <a:solidFill>
                  <a:schemeClr val="bg1">
                    <a:lumMod val="50000"/>
                  </a:schemeClr>
                </a:solidFill>
              </a:rPr>
              <a:t>Методика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1. Сбор информации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Архитектура системы</a:t>
            </a:r>
          </a:p>
          <a:p>
            <a:pPr lvl="1"/>
            <a:r>
              <a:rPr lang="ru-RU" dirty="0" smtClean="0"/>
              <a:t>компоненты </a:t>
            </a:r>
          </a:p>
          <a:p>
            <a:pPr lvl="1"/>
            <a:r>
              <a:rPr lang="ru-RU" dirty="0" smtClean="0"/>
              <a:t>протоколы</a:t>
            </a:r>
          </a:p>
          <a:p>
            <a:pPr lvl="1"/>
            <a:r>
              <a:rPr lang="ru-RU" dirty="0" smtClean="0"/>
              <a:t>конфигурация </a:t>
            </a:r>
          </a:p>
          <a:p>
            <a:r>
              <a:rPr lang="ru-RU" dirty="0" smtClean="0"/>
              <a:t>Требования</a:t>
            </a:r>
          </a:p>
          <a:p>
            <a:pPr lvl="1"/>
            <a:r>
              <a:rPr lang="ru-RU" dirty="0" smtClean="0"/>
              <a:t>формализованные </a:t>
            </a:r>
          </a:p>
          <a:p>
            <a:pPr lvl="1"/>
            <a:r>
              <a:rPr lang="ru-RU" dirty="0" smtClean="0"/>
              <a:t>неформализованные 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://s017.radikal.ru/i410/1201/c3/3cf970140c9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1501"/>
          <a:stretch/>
        </p:blipFill>
        <p:spPr bwMode="auto">
          <a:xfrm>
            <a:off x="5403870" y="2348880"/>
            <a:ext cx="3339630" cy="234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 smtClean="0">
                <a:solidFill>
                  <a:schemeClr val="bg1">
                    <a:lumMod val="50000"/>
                  </a:schemeClr>
                </a:solidFill>
              </a:rPr>
              <a:t>Методика – Сбор информации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 smtClean="0"/>
              <a:t>Пример архитектуры</a:t>
            </a:r>
            <a:endParaRPr lang="ru-RU" sz="4000" b="1" dirty="0"/>
          </a:p>
        </p:txBody>
      </p:sp>
      <p:sp>
        <p:nvSpPr>
          <p:cNvPr id="4" name="AutoShape 2" descr="https://dev.1c-bitrix.ru/images/admin_start/configuration/back_end/die_site_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dev.1c-bitrix.ru/images/admin_start/configuration/back_end/die_site_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dev.1c-bitrix.ru/images/admin_start/configuration/back_end/die_site_3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https://dev.1c-bitrix.ru/images/admin_start/configuration/back_end/die_site_3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dev.1c-bitrix.ru/images/admin_start/configuration/back_end/die_site_3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5" name="Picture 11" descr="D:\школа\img\die_site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00601"/>
            <a:ext cx="8208912" cy="296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467544" y="1412776"/>
            <a:ext cx="63367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775" y="314096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4"/>
                </a:solidFill>
              </a:rPr>
              <a:t>Клиент</a:t>
            </a:r>
            <a:endParaRPr lang="ru-RU" b="1" dirty="0">
              <a:solidFill>
                <a:schemeClr val="accent4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491880" y="2780928"/>
            <a:ext cx="5256584" cy="35283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3791539" y="241159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4"/>
                </a:solidFill>
              </a:rPr>
              <a:t>Серверная часть</a:t>
            </a:r>
            <a:endParaRPr lang="ru-RU" b="1" dirty="0">
              <a:solidFill>
                <a:schemeClr val="accent4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427984" y="3140968"/>
            <a:ext cx="2016224" cy="18002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>
            <a:stCxn id="14" idx="0"/>
            <a:endCxn id="17" idx="2"/>
          </p:cNvCxnSpPr>
          <p:nvPr/>
        </p:nvCxnSpPr>
        <p:spPr>
          <a:xfrm flipV="1">
            <a:off x="5436096" y="2263038"/>
            <a:ext cx="1341282" cy="87793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71947" y="189370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Компонент системы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886</Words>
  <Application>Microsoft Office PowerPoint</Application>
  <PresentationFormat>Экран (4:3)</PresentationFormat>
  <Paragraphs>230</Paragraphs>
  <Slides>35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Нагрузочное тестирование как вид автоматизированного тестирования  (WEB приложения)</vt:lpstr>
      <vt:lpstr>Докладчик</vt:lpstr>
      <vt:lpstr>План лекций</vt:lpstr>
      <vt:lpstr>Нагрузочное тестирование – это:</vt:lpstr>
      <vt:lpstr>Актуальность нагрузочного тестирования</vt:lpstr>
      <vt:lpstr>Немного терминов</vt:lpstr>
      <vt:lpstr>Методика нагрузочного тестирования</vt:lpstr>
      <vt:lpstr>Методика 1. Сбор информации </vt:lpstr>
      <vt:lpstr>Методика – Сбор информации Пример архитектуры</vt:lpstr>
      <vt:lpstr>Методика – Сбор информации Пример требований</vt:lpstr>
      <vt:lpstr>Методика – Сбор информации Неформализованные требования</vt:lpstr>
      <vt:lpstr>Методика 2. Подготовка</vt:lpstr>
      <vt:lpstr>Методика – Подготовка  1. Стратегия тестирования</vt:lpstr>
      <vt:lpstr>Методика – Подготовка – Стратегия Модель тестирования</vt:lpstr>
      <vt:lpstr>Методика – Подготовка – Стратегия Пример модели</vt:lpstr>
      <vt:lpstr>Виды тестирования  (профили нагрузки)</vt:lpstr>
      <vt:lpstr>Нагрузочное тестирование (Load Testing)</vt:lpstr>
      <vt:lpstr>Нагрузочное тестирование  (Load Testing)</vt:lpstr>
      <vt:lpstr>Тестирование производительности (Performance Testing)</vt:lpstr>
      <vt:lpstr>Тестирование производительности (Performance Testing)</vt:lpstr>
      <vt:lpstr>Стресс тестирование  (Stress Testing)</vt:lpstr>
      <vt:lpstr>Стресс тестирование  (Stress Testing)</vt:lpstr>
      <vt:lpstr>Объемное тестирование  (Volume Testing) </vt:lpstr>
      <vt:lpstr>Объемное тестирование  (Volume Testing) </vt:lpstr>
      <vt:lpstr>Тестирование надежности (Endurance Testing)</vt:lpstr>
      <vt:lpstr>Тестирование надежности (Endurance Testing)</vt:lpstr>
      <vt:lpstr>Методика – Подготовка – Стратегия Мониторы</vt:lpstr>
      <vt:lpstr>Методика – Подготовка 2. Тестовый стенд</vt:lpstr>
      <vt:lpstr>Методика – Подготовка 3. Тестовые данные</vt:lpstr>
      <vt:lpstr>Методика – Подготовка 4. Генераторы нагрузки</vt:lpstr>
      <vt:lpstr>Методика – Подготовка Площадки для стендов</vt:lpstr>
      <vt:lpstr>Методика 3. Тестирование</vt:lpstr>
      <vt:lpstr>Тестирование распределенных приложений</vt:lpstr>
      <vt:lpstr>Тестирование распределенных приложений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Ilya</cp:lastModifiedBy>
  <cp:revision>109</cp:revision>
  <dcterms:created xsi:type="dcterms:W3CDTF">2015-07-08T17:30:11Z</dcterms:created>
  <dcterms:modified xsi:type="dcterms:W3CDTF">2016-10-03T09:38:39Z</dcterms:modified>
</cp:coreProperties>
</file>